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96" r:id="rId2"/>
    <p:sldId id="2565" r:id="rId3"/>
    <p:sldId id="2598" r:id="rId4"/>
    <p:sldId id="2597" r:id="rId5"/>
    <p:sldId id="2599" r:id="rId6"/>
    <p:sldId id="2600" r:id="rId7"/>
    <p:sldId id="2612" r:id="rId8"/>
    <p:sldId id="2603" r:id="rId9"/>
    <p:sldId id="2607" r:id="rId10"/>
    <p:sldId id="2608" r:id="rId11"/>
    <p:sldId id="2611" r:id="rId12"/>
    <p:sldId id="2609" r:id="rId13"/>
    <p:sldId id="261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13" autoAdjust="0"/>
    <p:restoredTop sz="85326" autoAdjust="0"/>
  </p:normalViewPr>
  <p:slideViewPr>
    <p:cSldViewPr snapToGrid="0" snapToObjects="1" showGuides="1">
      <p:cViewPr varScale="1">
        <p:scale>
          <a:sx n="155" d="100"/>
          <a:sy n="155" d="100"/>
        </p:scale>
        <p:origin x="1272" y="1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2/18/25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eg>
</file>

<file path=ppt/media/image13.jp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2/18/25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Today I’ll be presenting on Predictive Sales Analytics—how forecasting and optimization using machine learning can enhance business decision-making.</a:t>
            </a:r>
          </a:p>
          <a:p>
            <a:r>
              <a:rPr lang="en-US" dirty="0"/>
              <a:t>* We’ll walk through the importance of sales forecasting, the dataset used, key findings, and future directions.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965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For businesses, predictive analytics enables better inventory management.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It also improves marketing campaign targeting by predicting demand patterns.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Additionally, companies can enhance revenue planning with more accurate sales projections.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19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Next steps include integrating external factors like economic indicators and sentiment analysis.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Deep learning techniques such as LSTM networks can further refine predictions.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Expanding the dataset to include international markets will provide broader insights for global business strategies.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1154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Thank you for your time and attention.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I’d be happy to take any questions or discuss potential improvements in predictive sales analytics.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5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* Sales forecasting is crucial for businesses as it helps in resource allocation, demand planning, and pricing strategies.</a:t>
            </a:r>
          </a:p>
          <a:p>
            <a:pPr algn="l"/>
            <a:r>
              <a:rPr lang="en-US" dirty="0"/>
              <a:t>* Accurate forecasts reduce inefficiencies in inventory management and operations.</a:t>
            </a:r>
          </a:p>
          <a:p>
            <a:pPr algn="l"/>
            <a:r>
              <a:rPr lang="en-US" dirty="0"/>
              <a:t>* However, challenges like seasonal fluctuations, external market influences, and forecasting errors can lead to revenue loss.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760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The dataset for this study is sourced from Kaggle, containing sales transactions with attributes like product codes and weekly sales.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The business problem revolves around predicting sales trends to optimize decision-making.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Key preprocessing steps include handling missing data, feature engineering, and data normalization.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6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To ensure meaningful insights, we conducted Exploratory Data Analysis (EDA) to detect trends, seasonality, and anomalies.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Model selection included Linear Regression, Random Forest, Gradient Boosting, </a:t>
            </a:r>
            <a:r>
              <a:rPr lang="en-US" dirty="0" err="1"/>
              <a:t>XGBoost</a:t>
            </a:r>
            <a:r>
              <a:rPr lang="en-US" dirty="0"/>
              <a:t>, and ARIMA.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Hyperparameter tuning helped balance accuracy and computational efficiency.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dirty="0"/>
              <a:t>ARIMA was specifically used for time series forecasting, capturing long-term patterns.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430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 look at the weekly sales distribution revealed stable median sales across weeks.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However, we observed high variability in certain weeks, suggesting fluctuations in demand.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Outliers were detected, with weeks 24 and 25 showing significant spikes—likely due to seasonal effects or promotions.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719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heatmap helps us understand correlations between different weeks.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Strong self-correlation along the diagonal is expected.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Dark blue areas indicate low correlation, suggesting distinct sales patterns.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Brown areas show moderately high correlation, implying similar sales trends in certain weeks.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8774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evaluate model performance, we used key metrics like Mean Absolute Error (MAE), Root Mean Squared Error (RMSE), and R² score.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Linear Regression had the lowest MAE and RMSE but lacked strong predictive power.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Random Forest offered a good balance of accuracy and interpretability.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Gradient Boosting performed best, while </a:t>
            </a:r>
            <a:r>
              <a:rPr lang="en-US" dirty="0" err="1"/>
              <a:t>XGBoost</a:t>
            </a:r>
            <a:r>
              <a:rPr lang="en-US" dirty="0"/>
              <a:t> required further tuning due to higher errors.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88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Data quality issues like missing or inconsistent records posed challenges.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Feature selection was critical to avoid overfitting and improve generalizability.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Ethical considerations include ensuring data privacy and security.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Bias in predictive models must be addressed to ensure fair decision-making.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Transparency in AI-driven decisions is essential for business trust."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640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Machine learning significantly improves sales forecasting accuracy.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Feature engineering and time series analysis play a crucial role in enhancing predictions.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Future research should explore additional data sources for even more robust forecasting.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04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crawford/weekly-sales-transactions/dat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485" b="22485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37721"/>
            <a:ext cx="9575801" cy="89125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Predictive Sales Analytics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727968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Forecasting and Optimization with Machine Learning</a:t>
            </a:r>
          </a:p>
          <a:p>
            <a:pPr algn="r"/>
            <a:r>
              <a:rPr lang="en-US" sz="1200">
                <a:latin typeface="Calibri" panose="020F0502020204030204" pitchFamily="34" charset="0"/>
                <a:cs typeface="Calibri" panose="020F0502020204030204" pitchFamily="34" charset="0"/>
              </a:rPr>
              <a:t>Author: Ramesh Talapaneni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F67F8-9088-30C0-D8C8-2C7D1A136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2612F7-7C48-2CA9-2069-8294FB6CC5D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pPr marL="342900" indent="-342900">
              <a:buFont typeface="Wingdings" pitchFamily="2" charset="2"/>
              <a:buChar char="Ø"/>
            </a:pP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Machine learning improves sales forecasting accuracy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Feature engineering and time series analysis enhance predictions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Future research can integrate additional data sources for better results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423FB98-AD64-F405-47EB-A2B51F3E4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Key Findings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5FBC124-B1EA-FB47-0B96-5914A4E0B65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055017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598351-DE5F-5A2A-E5E5-FD67A254A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8A62105-E24F-745B-B990-7EF6C8565C8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For Businesses: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Improved inventory management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Better marketing campaign targeting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Enhanced revenue planning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A53F4F7-B9FB-4A6D-CF1C-43618A445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Conclusion – Practical Application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6B2AE415-0BF3-B363-6B41-4B698D976DB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142406" y="1641243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2940548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A7610-F2D8-81B8-15EF-AD267B04E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D9144F8-8C09-B38F-1138-85A87CCE9C1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pPr marL="342900" indent="-342900">
              <a:buFont typeface="Wingdings" pitchFamily="2" charset="2"/>
              <a:buChar char="Ø"/>
            </a:pPr>
            <a:endParaRPr lang="en-US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Next Steps:</a:t>
            </a:r>
          </a:p>
          <a:p>
            <a:pPr marL="1143000" lvl="1" indent="-4572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Integrate external factors (economic indicators, sentiment analysis)</a:t>
            </a:r>
          </a:p>
          <a:p>
            <a:pPr marL="1143000" lvl="1" indent="-4572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Explore deep learning techniques (LSTM networks)</a:t>
            </a:r>
          </a:p>
          <a:p>
            <a:pPr marL="1143000" lvl="1" indent="-4572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Expand dataset to include international markets for broader insights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876DEC6-6924-8F1E-8893-9411334FF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Future Directions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F09F766-2AF0-63E3-FA68-DFC941A4377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1201452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B9D7F0-2DA7-AE89-07A2-8FE2C8F5E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14E4C6-2CC9-DB7F-346A-8C99BF5FEB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743" b="6743"/>
          <a:stretch/>
        </p:blipFill>
        <p:spPr>
          <a:xfrm>
            <a:off x="20" y="4288"/>
            <a:ext cx="12191980" cy="6853712"/>
          </a:xfrm>
          <a:prstGeom prst="rect">
            <a:avLst/>
          </a:prstGeom>
          <a:noFill/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ABCE792-E87C-D1C6-3B12-910BB44A8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089" y="2984601"/>
            <a:ext cx="9575801" cy="1767245"/>
          </a:xfrm>
        </p:spPr>
        <p:txBody>
          <a:bodyPr/>
          <a:lstStyle/>
          <a:p>
            <a:pPr algn="ctr"/>
            <a:r>
              <a:rPr lang="en-US" sz="8000" dirty="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41397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pPr marL="342900" indent="-342900">
              <a:buFont typeface="Wingdings" pitchFamily="2" charset="2"/>
              <a:buChar char="Ø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Importance of Sales Forecasting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Business Problem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Dataset &amp; Methodology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Exploratory Insights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Predictive Modeling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Challenges &amp; Ethical Considerations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Key Findings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Future Directions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Agenda</a:t>
            </a: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57665" y="1589903"/>
            <a:ext cx="4889088" cy="5198076"/>
          </a:xfrm>
        </p:spPr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6D948-1431-6662-3E73-AD7DB3776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6318B6-5B69-9783-B433-F65826F35DD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Why Sales Forecasting Matters?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Guides resource allocation and demand planning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Aids in pricing strategies and inventory management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Reduces operational inefficiencies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Challenges: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Complex trends and seasonal fluctuations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Impact of external market influences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Risk of poor forecasting leading to revenue loss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C16B478-76C1-88F5-3C79-9AF49C5D4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Introduction and Business Problem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B9CED18-005B-A6AF-0F96-53E954A8623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4125387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C362E-F4DD-D1A7-A0D4-0D87A0C1B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CDAFBD9-4CCD-ADF3-FC4B-0CE5C5D9E72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325563"/>
            <a:ext cx="12192000" cy="5532437"/>
          </a:xfrm>
        </p:spPr>
        <p:txBody>
          <a:bodyPr/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Source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Kaggle – Sales Transactions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Key Attributes: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Product Code (unique identifier)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Weekly Sales (W0–W51)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Normalized Sales (42-51)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Data Preprocessing: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Handling missing values (imputation)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engineering (total/average sales, normalized sales)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Scaling &amp; normalization for consistency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B5B4E0D-453B-18C3-055F-B76C398F1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Dataset Overview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ED17D55-73EA-D058-1A85-A06799BE30B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563178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7B32E-CDB0-5DEF-4102-C0ABD11CF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5D57E0C-3BD9-8E5E-D512-5C758936A2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Exploratory Data Analysis (EDA): Identifying trends, seasonality, and anomalies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Model Selection: Linear Regression, Random Forest, Gradient Boosting,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, ARIMA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Hyperparameter Tuning: Balancing accuracy vs. computational cost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Time Series Forecasting: ARIMA to capture seasonal and long-term trends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B5EDFD5-2AF7-3877-C1B1-FB502A192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Methodology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2764616-5254-1209-D964-12D745A0945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406037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334B0-E555-C8A2-3B7B-327182741B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42FD372-FAA0-563A-7BA5-7B7CB64BEA7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Consistent Median Sales: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 Weekly sales show a relatively stable median across weeks.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High Variability: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 Some weeks exhibit wider interquartile ranges, indicating fluctuations in sales volume.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Outliers Present: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 Significant number of extreme sales values (outliers), highlighting occasional spikes.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Weeks 24 &amp; 25 Noticeable Increase: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 Sales show a visible jump during these weeks, suggesting potential seasonality or promotional effects.</a:t>
            </a:r>
            <a:endParaRPr lang="en-US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013F12D-5621-4CF0-78E7-EAB4418B6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Exploratory Insights – Weekly Sales Distribution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B60420D-D184-FCC9-E62C-E8E03FCF523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338745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B56DC-3B2B-52ED-5ED1-6540E0874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E1576B6-A8F8-B94A-5F94-4C38E61A33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endParaRPr 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028700" lvl="1" indent="-342900">
              <a:buFont typeface="Wingdings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Diagonal Line: Strong self-correlation along the diagonal (expected).</a:t>
            </a:r>
          </a:p>
          <a:p>
            <a:pPr marL="1028700" lvl="1" indent="-342900">
              <a:buFont typeface="Wingdings" pitchFamily="2" charset="2"/>
              <a:buChar char="Ø"/>
            </a:pPr>
            <a:endParaRPr lang="en-US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028700" lvl="1" indent="-342900">
              <a:buFont typeface="Wingdings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Dark Blue Areas: Potential negative or low correlation between specific weeks.</a:t>
            </a:r>
          </a:p>
          <a:p>
            <a:pPr marL="1028700" lvl="1" indent="-342900">
              <a:buFont typeface="Wingdings" pitchFamily="2" charset="2"/>
              <a:buChar char="Ø"/>
            </a:pPr>
            <a:endParaRPr lang="en-US" sz="2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028700" lvl="1" indent="-342900">
              <a:buFont typeface="Wingdings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Brown Areas: Indicate moderately high correlation, suggesting similar sales patterns in those weeks.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912E3A9-C17A-94CF-B1D6-F9AC6B0ED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Exploratory Insights – Correlation Heatmap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01D54D3-42FE-613C-0665-E3E1AA9FB7C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891946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44697E-2C92-FF22-1BE7-947F6677AC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8B567CE-DA7B-CFEE-671E-E9BEE2F1E1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pPr marL="285750" indent="-285750">
              <a:buFont typeface="Wingdings" pitchFamily="2" charset="2"/>
              <a:buChar char="Ø"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Performance Metrics:</a:t>
            </a:r>
          </a:p>
          <a:p>
            <a:pPr lvl="1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Mean Absolute Error (MAE)</a:t>
            </a:r>
          </a:p>
          <a:p>
            <a:pPr lvl="1">
              <a:buFont typeface="Wingdings" pitchFamily="2" charset="2"/>
              <a:buChar char="v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Root Mean Squared Error (RMSE)</a:t>
            </a:r>
          </a:p>
          <a:p>
            <a:pPr lvl="1">
              <a:buFont typeface="Wingdings" pitchFamily="2" charset="2"/>
              <a:buChar char="v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R² Score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Model Comparison Results:</a:t>
            </a:r>
          </a:p>
          <a:p>
            <a:pPr lvl="1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Linear Regression – Lowest MAE &amp; RMSE, but lower predictive power</a:t>
            </a:r>
          </a:p>
          <a:p>
            <a:pPr lvl="1">
              <a:buFont typeface="Wingdings" pitchFamily="2" charset="2"/>
              <a:buChar char="v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Random Forest – Strong balance of accuracy and explainability</a:t>
            </a:r>
          </a:p>
          <a:p>
            <a:pPr lvl="1">
              <a:buFont typeface="Wingdings" pitchFamily="2" charset="2"/>
              <a:buChar char="v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Gradient Boosting – Best performance overall</a:t>
            </a:r>
          </a:p>
          <a:p>
            <a:pPr lvl="1">
              <a:buFont typeface="Wingdings" pitchFamily="2" charset="2"/>
              <a:buChar char="v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– High errors, needs tuning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3CB73CC-FA02-96C3-D168-2081E5B2C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Predictive Modeling – Model Performance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6F2351D1-178D-3F90-D84B-CC024A9BAE6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3018141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C11B5-9DCC-9005-0840-1D346FD38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4974A10-AFBC-893C-AA8E-058C859756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514008"/>
            <a:ext cx="12192000" cy="5343992"/>
          </a:xfrm>
        </p:spPr>
        <p:txBody>
          <a:bodyPr/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Challenges:</a:t>
            </a:r>
          </a:p>
          <a:p>
            <a:pPr marL="971550" lvl="1" indent="-28575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quality issues (missing/inconsistent sales records)</a:t>
            </a:r>
          </a:p>
          <a:p>
            <a:pPr marL="971550" lvl="1" indent="-28575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selection complexity</a:t>
            </a:r>
          </a:p>
          <a:p>
            <a:pPr marL="971550" lvl="1" indent="-28575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Risk of model overfitting</a:t>
            </a:r>
          </a:p>
          <a:p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Ethical Considerations: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privacy &amp; security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Bias mitigation in predictive modeling</a:t>
            </a:r>
          </a:p>
          <a:p>
            <a:pPr marL="1028700" lvl="1" indent="-342900">
              <a:buFont typeface="Wingdings" pitchFamily="2" charset="2"/>
              <a:buChar char="v"/>
            </a:pPr>
            <a:r>
              <a:rPr lang="en-US" sz="2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Transparency in decision-making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F5E1C3F-DC61-6617-E53A-B09480C6D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Challenges and Ethical Considerations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BD9C124-40AF-FEB2-AA9F-4C7C869C495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/>
          <a:stretch/>
        </p:blipFill>
        <p:spPr>
          <a:xfrm>
            <a:off x="142406" y="1633928"/>
            <a:ext cx="4804347" cy="5104151"/>
          </a:xfrm>
        </p:spPr>
      </p:pic>
    </p:spTree>
    <p:extLst>
      <p:ext uri="{BB962C8B-B14F-4D97-AF65-F5344CB8AC3E}">
        <p14:creationId xmlns:p14="http://schemas.microsoft.com/office/powerpoint/2010/main" val="1800656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3970</TotalTime>
  <Words>1053</Words>
  <Application>Microsoft Macintosh PowerPoint</Application>
  <PresentationFormat>Widescreen</PresentationFormat>
  <Paragraphs>147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Corbel</vt:lpstr>
      <vt:lpstr>Wingdings</vt:lpstr>
      <vt:lpstr>Office Theme</vt:lpstr>
      <vt:lpstr>Predictive Sales Analytics</vt:lpstr>
      <vt:lpstr>Agenda</vt:lpstr>
      <vt:lpstr>Introduction and Business Problem</vt:lpstr>
      <vt:lpstr>Dataset Overview</vt:lpstr>
      <vt:lpstr>Methodology</vt:lpstr>
      <vt:lpstr>Exploratory Insights – Weekly Sales Distribution</vt:lpstr>
      <vt:lpstr>Exploratory Insights – Correlation Heatmap</vt:lpstr>
      <vt:lpstr>Predictive Modeling – Model Performance</vt:lpstr>
      <vt:lpstr>Challenges and Ethical Considerations</vt:lpstr>
      <vt:lpstr>Key Findings</vt:lpstr>
      <vt:lpstr>Conclusion – Practical Application</vt:lpstr>
      <vt:lpstr>Future Directions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Ramesh Talapaneni</dc:creator>
  <cp:lastModifiedBy>Ramesh Talapaneni</cp:lastModifiedBy>
  <cp:revision>243</cp:revision>
  <dcterms:created xsi:type="dcterms:W3CDTF">2024-12-21T13:59:23Z</dcterms:created>
  <dcterms:modified xsi:type="dcterms:W3CDTF">2025-02-19T03:23:05Z</dcterms:modified>
</cp:coreProperties>
</file>

<file path=docProps/thumbnail.jpeg>
</file>